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1" r:id="rId3"/>
    <p:sldId id="264" r:id="rId4"/>
    <p:sldId id="271" r:id="rId5"/>
    <p:sldId id="265" r:id="rId6"/>
    <p:sldId id="266" r:id="rId7"/>
    <p:sldId id="267" r:id="rId8"/>
    <p:sldId id="270" r:id="rId9"/>
    <p:sldId id="268" r:id="rId10"/>
    <p:sldId id="269" r:id="rId11"/>
    <p:sldId id="262" r:id="rId12"/>
    <p:sldId id="257" r:id="rId13"/>
    <p:sldId id="260" r:id="rId1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2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44" d="100"/>
          <a:sy n="44" d="100"/>
        </p:scale>
        <p:origin x="54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0EF111-A035-4B6E-BE6E-188ECE5D3110}" type="datetimeFigureOut">
              <a:rPr lang="es-MX" smtClean="0"/>
              <a:t>04/03/2026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F0CC24-6ECB-4CCA-AF2F-921F6620C3E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6187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D84DB-C524-4D7C-9B97-745EAEBD400D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5236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D84DB-C524-4D7C-9B97-745EAEBD400D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2277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D84DB-C524-4D7C-9B97-745EAEBD400D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5879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D84DB-C524-4D7C-9B97-745EAEBD400D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3835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D84DB-C524-4D7C-9B97-745EAEBD400D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4438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FEDBC-207C-4404-A4BA-2A17E4C5AF7D}" type="datetimeFigureOut">
              <a:rPr lang="es-MX" smtClean="0"/>
              <a:t>04/03/2026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02B84-EACA-494B-8A44-F5A8959B1A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1432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FEDBC-207C-4404-A4BA-2A17E4C5AF7D}" type="datetimeFigureOut">
              <a:rPr lang="es-MX" smtClean="0"/>
              <a:t>04/03/2026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02B84-EACA-494B-8A44-F5A8959B1A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2795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FEDBC-207C-4404-A4BA-2A17E4C5AF7D}" type="datetimeFigureOut">
              <a:rPr lang="es-MX" smtClean="0"/>
              <a:t>04/03/2026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02B84-EACA-494B-8A44-F5A8959B1A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5231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F0762-3829-43FB-8DA0-0339343D479C}" type="datetime1">
              <a:rPr lang="es-MX" smtClean="0"/>
              <a:t>04/03/2026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A0DA3-0F5C-B84D-9D5F-C5059644BF98}" type="slidenum">
              <a:rPr lang="es-MX" smtClean="0"/>
              <a:t>‹Nº›</a:t>
            </a:fld>
            <a:endParaRPr lang="es-MX"/>
          </a:p>
        </p:txBody>
      </p:sp>
      <p:sp>
        <p:nvSpPr>
          <p:cNvPr id="6" name="Rectángulo 5"/>
          <p:cNvSpPr/>
          <p:nvPr userDrawn="1"/>
        </p:nvSpPr>
        <p:spPr>
          <a:xfrm>
            <a:off x="10172700" y="6716120"/>
            <a:ext cx="2019300" cy="156183"/>
          </a:xfrm>
          <a:prstGeom prst="rect">
            <a:avLst/>
          </a:prstGeom>
          <a:solidFill>
            <a:srgbClr val="6026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ángulo 6"/>
          <p:cNvSpPr/>
          <p:nvPr userDrawn="1"/>
        </p:nvSpPr>
        <p:spPr>
          <a:xfrm>
            <a:off x="7821274" y="6716120"/>
            <a:ext cx="2019300" cy="156183"/>
          </a:xfrm>
          <a:prstGeom prst="rect">
            <a:avLst/>
          </a:prstGeom>
          <a:solidFill>
            <a:srgbClr val="6026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7"/>
          <p:cNvSpPr/>
          <p:nvPr userDrawn="1"/>
        </p:nvSpPr>
        <p:spPr>
          <a:xfrm>
            <a:off x="5469848" y="6716120"/>
            <a:ext cx="2019300" cy="156183"/>
          </a:xfrm>
          <a:prstGeom prst="rect">
            <a:avLst/>
          </a:prstGeom>
          <a:solidFill>
            <a:srgbClr val="6026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150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FEDBC-207C-4404-A4BA-2A17E4C5AF7D}" type="datetimeFigureOut">
              <a:rPr lang="es-MX" smtClean="0"/>
              <a:t>04/03/2026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02B84-EACA-494B-8A44-F5A8959B1A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4268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FEDBC-207C-4404-A4BA-2A17E4C5AF7D}" type="datetimeFigureOut">
              <a:rPr lang="es-MX" smtClean="0"/>
              <a:t>04/03/2026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02B84-EACA-494B-8A44-F5A8959B1A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9935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FEDBC-207C-4404-A4BA-2A17E4C5AF7D}" type="datetimeFigureOut">
              <a:rPr lang="es-MX" smtClean="0"/>
              <a:t>04/03/2026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02B84-EACA-494B-8A44-F5A8959B1A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2982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FEDBC-207C-4404-A4BA-2A17E4C5AF7D}" type="datetimeFigureOut">
              <a:rPr lang="es-MX" smtClean="0"/>
              <a:t>04/03/2026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02B84-EACA-494B-8A44-F5A8959B1A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50611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FEDBC-207C-4404-A4BA-2A17E4C5AF7D}" type="datetimeFigureOut">
              <a:rPr lang="es-MX" smtClean="0"/>
              <a:t>04/03/2026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02B84-EACA-494B-8A44-F5A8959B1A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6512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FEDBC-207C-4404-A4BA-2A17E4C5AF7D}" type="datetimeFigureOut">
              <a:rPr lang="es-MX" smtClean="0"/>
              <a:t>04/03/2026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02B84-EACA-494B-8A44-F5A8959B1A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0276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FEDBC-207C-4404-A4BA-2A17E4C5AF7D}" type="datetimeFigureOut">
              <a:rPr lang="es-MX" smtClean="0"/>
              <a:t>04/03/2026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02B84-EACA-494B-8A44-F5A8959B1A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0772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FEDBC-207C-4404-A4BA-2A17E4C5AF7D}" type="datetimeFigureOut">
              <a:rPr lang="es-MX" smtClean="0"/>
              <a:t>04/03/2026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02B84-EACA-494B-8A44-F5A8959B1A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53373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FEDBC-207C-4404-A4BA-2A17E4C5AF7D}" type="datetimeFigureOut">
              <a:rPr lang="es-MX" smtClean="0"/>
              <a:t>04/03/2026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02B84-EACA-494B-8A44-F5A8959B1A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2036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hyperlink" Target="https://www.cndh.org.mx/sites/all/doc/Programas/Discapacidad/Convencion_ISPDHPM.pdf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hyperlink" Target="https://www.cndh.org.mx/sites/all/doc/Programas/Discapacidad/Convencion_ISPDHPM.pdf" TargetMode="Externa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407292" y="2028616"/>
            <a:ext cx="674331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latin typeface="Gilroy Light" panose="00000400000000000000" pitchFamily="50" charset="0"/>
              </a:rPr>
              <a:t>Derechos Político Electorales de las </a:t>
            </a:r>
            <a:r>
              <a:rPr lang="es-MX" sz="5800" dirty="0">
                <a:solidFill>
                  <a:srgbClr val="DC2597"/>
                </a:solidFill>
                <a:latin typeface="Gilroy-Bold" panose="00000800000000000000" pitchFamily="2" charset="0"/>
              </a:rPr>
              <a:t>Personas </a:t>
            </a:r>
            <a:r>
              <a:rPr lang="es-MX" sz="5800" dirty="0" smtClean="0">
                <a:solidFill>
                  <a:srgbClr val="DC2597"/>
                </a:solidFill>
                <a:latin typeface="Gilroy-Bold" panose="00000800000000000000" pitchFamily="2" charset="0"/>
              </a:rPr>
              <a:t>Adultas Mayores </a:t>
            </a:r>
            <a:endParaRPr lang="es-MX" sz="5800" dirty="0">
              <a:solidFill>
                <a:srgbClr val="DC2597"/>
              </a:solidFill>
              <a:latin typeface="Gilroy-Bold" panose="00000800000000000000" pitchFamily="2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648" y="13685"/>
            <a:ext cx="3239352" cy="1080000"/>
          </a:xfrm>
          <a:prstGeom prst="rect">
            <a:avLst/>
          </a:prstGeom>
        </p:spPr>
      </p:pic>
      <p:pic>
        <p:nvPicPr>
          <p:cNvPr id="10" name="0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19413" cy="109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255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6677377" y="3343388"/>
            <a:ext cx="212231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chemeClr val="bg1"/>
                </a:solidFill>
                <a:latin typeface="Gilroy Light" panose="00000400000000000000" pitchFamily="50" charset="0"/>
              </a:rPr>
              <a:t>Imagen</a:t>
            </a:r>
            <a:endParaRPr lang="es-MX" dirty="0">
              <a:solidFill>
                <a:schemeClr val="bg1"/>
              </a:solidFill>
              <a:latin typeface="Gilroy Light" panose="00000400000000000000" pitchFamily="50" charset="0"/>
            </a:endParaRPr>
          </a:p>
        </p:txBody>
      </p:sp>
      <p:sp>
        <p:nvSpPr>
          <p:cNvPr id="12" name="Título 3">
            <a:extLst>
              <a:ext uri="{FF2B5EF4-FFF2-40B4-BE49-F238E27FC236}">
                <a16:creationId xmlns:a16="http://schemas.microsoft.com/office/drawing/2014/main" xmlns="" id="{3CE0D2A9-CF5A-1A6E-CB8D-0E75D6298B02}"/>
              </a:ext>
            </a:extLst>
          </p:cNvPr>
          <p:cNvSpPr txBox="1">
            <a:spLocks/>
          </p:cNvSpPr>
          <p:nvPr/>
        </p:nvSpPr>
        <p:spPr>
          <a:xfrm>
            <a:off x="548764" y="1065520"/>
            <a:ext cx="9914270" cy="4567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MX" sz="3200" dirty="0">
              <a:solidFill>
                <a:srgbClr val="D42B84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688" y="49813"/>
            <a:ext cx="3239352" cy="1080000"/>
          </a:xfrm>
          <a:prstGeom prst="rect">
            <a:avLst/>
          </a:prstGeom>
        </p:spPr>
      </p:pic>
      <p:pic>
        <p:nvPicPr>
          <p:cNvPr id="14" name="0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19413" cy="1093685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1587064" y="1445125"/>
            <a:ext cx="901787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sesión del Consejo Estatal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Electoral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IMPEPAC,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30 de diciembre de 2024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se presentó el  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Informe Final sobre el Registro, Elección y Asignación de Candidaturas de Personas Pertenecientes a los Grupos </a:t>
            </a: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Vulnerables,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con el objeto de visibilizar e identificar la participación y elección de las personas electas pertenecientes a los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cinco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grupos (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a la población LGBTI, Personas con Discapacidad, Afrodescendientes, Adultos Mayores y Jóvenes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) en situación de vulnerabilidad en todos los cargos de elección popular en el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estado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Morelos,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en el marco del Proceso Ordinario Electoral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Local, POEL 2023-2024. </a:t>
            </a:r>
          </a:p>
          <a:p>
            <a:pPr algn="just"/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1659706" y="3324573"/>
            <a:ext cx="4092208" cy="3161052"/>
            <a:chOff x="0" y="0"/>
            <a:chExt cx="5307614" cy="4085590"/>
          </a:xfrm>
        </p:grpSpPr>
        <p:pic>
          <p:nvPicPr>
            <p:cNvPr id="20" name="Imagen 19" descr="C:\Users\Angel.Hidalgo\Pictures\Screenshots\Captura de pantalla 2024-11-26 095000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531"/>
              <a:ext cx="2602865" cy="40290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2" name="Imagen 21" descr="C:\Users\Angel.Hidalgo\Pictures\Screenshots\Captura de pantalla 2024-11-26 095010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2689" y="0"/>
              <a:ext cx="2574925" cy="408559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24" name="Imagen 23" descr="C:\Users\Angel.Hidalgo\Pictures\Screenshots\Captura de pantalla 2024-11-26 095028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519" y="3242501"/>
            <a:ext cx="1820264" cy="3223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Imagen 24" descr="C:\Users\Angel.Hidalgo\Pictures\Screenshots\Captura de pantalla 2024-11-26 095018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900" y="3242501"/>
            <a:ext cx="1904918" cy="3243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3319413" y="113212"/>
            <a:ext cx="5480275" cy="1325563"/>
          </a:xfrm>
        </p:spPr>
        <p:txBody>
          <a:bodyPr>
            <a:noAutofit/>
          </a:bodyPr>
          <a:lstStyle/>
          <a:p>
            <a:pPr algn="ctr"/>
            <a:r>
              <a:rPr lang="es-MX" sz="1800" b="1" dirty="0">
                <a:latin typeface="Arial" panose="020B0604020202020204" pitchFamily="34" charset="0"/>
                <a:cs typeface="Arial" panose="020B0604020202020204" pitchFamily="34" charset="0"/>
              </a:rPr>
              <a:t>Informe Final sobre el Registro, Elección y Asignación de Candidaturas de Personas Pertenecientes a los Grupos Vulnerables</a:t>
            </a:r>
          </a:p>
        </p:txBody>
      </p:sp>
    </p:spTree>
    <p:extLst>
      <p:ext uri="{BB962C8B-B14F-4D97-AF65-F5344CB8AC3E}">
        <p14:creationId xmlns:p14="http://schemas.microsoft.com/office/powerpoint/2010/main" val="408712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6677377" y="3343388"/>
            <a:ext cx="212231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chemeClr val="bg1"/>
                </a:solidFill>
                <a:latin typeface="Gilroy Light" panose="00000400000000000000" pitchFamily="50" charset="0"/>
              </a:rPr>
              <a:t>Imagen</a:t>
            </a:r>
            <a:endParaRPr lang="es-MX" dirty="0">
              <a:solidFill>
                <a:schemeClr val="bg1"/>
              </a:solidFill>
              <a:latin typeface="Gilroy Light" panose="00000400000000000000" pitchFamily="50" charset="0"/>
            </a:endParaRPr>
          </a:p>
        </p:txBody>
      </p:sp>
      <p:sp>
        <p:nvSpPr>
          <p:cNvPr id="12" name="Título 3">
            <a:extLst>
              <a:ext uri="{FF2B5EF4-FFF2-40B4-BE49-F238E27FC236}">
                <a16:creationId xmlns="" xmlns:a16="http://schemas.microsoft.com/office/drawing/2014/main" id="{3CE0D2A9-CF5A-1A6E-CB8D-0E75D6298B02}"/>
              </a:ext>
            </a:extLst>
          </p:cNvPr>
          <p:cNvSpPr txBox="1">
            <a:spLocks/>
          </p:cNvSpPr>
          <p:nvPr/>
        </p:nvSpPr>
        <p:spPr>
          <a:xfrm>
            <a:off x="548764" y="1065520"/>
            <a:ext cx="9914270" cy="4567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MX" sz="3200" dirty="0">
              <a:solidFill>
                <a:srgbClr val="D42B84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688" y="49813"/>
            <a:ext cx="3239352" cy="1080000"/>
          </a:xfrm>
          <a:prstGeom prst="rect">
            <a:avLst/>
          </a:prstGeom>
        </p:spPr>
      </p:pic>
      <p:pic>
        <p:nvPicPr>
          <p:cNvPr id="14" name="0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19413" cy="1093685"/>
          </a:xfrm>
          <a:prstGeom prst="rect">
            <a:avLst/>
          </a:prstGeom>
        </p:spPr>
      </p:pic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3319413" y="113212"/>
            <a:ext cx="5480275" cy="1325563"/>
          </a:xfrm>
        </p:spPr>
        <p:txBody>
          <a:bodyPr>
            <a:noAutofit/>
          </a:bodyPr>
          <a:lstStyle/>
          <a:p>
            <a:pPr algn="ctr"/>
            <a:r>
              <a:rPr lang="es-MX" sz="1800" b="1" dirty="0">
                <a:latin typeface="Arial" panose="020B0604020202020204" pitchFamily="34" charset="0"/>
                <a:cs typeface="Arial" panose="020B0604020202020204" pitchFamily="34" charset="0"/>
              </a:rPr>
              <a:t>Proceso Ordinario Electoral </a:t>
            </a:r>
            <a:r>
              <a:rPr lang="es-MX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Local</a:t>
            </a:r>
            <a:br>
              <a:rPr lang="es-MX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2023-2024</a:t>
            </a:r>
            <a:endParaRPr lang="es-MX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759" y="1372819"/>
            <a:ext cx="5152968" cy="5198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36" y="1372819"/>
            <a:ext cx="4652248" cy="5198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030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787562" y="2369876"/>
            <a:ext cx="6759258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0000"/>
              </a:buClr>
            </a:pPr>
            <a:endParaRPr lang="es-MX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s-MX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Fortalecimiento en el manejo de </a:t>
            </a:r>
            <a:r>
              <a:rPr lang="es-MX" sz="1900" dirty="0">
                <a:latin typeface="Arial" panose="020B0604020202020204" pitchFamily="34" charset="0"/>
                <a:cs typeface="Arial" panose="020B0604020202020204" pitchFamily="34" charset="0"/>
              </a:rPr>
              <a:t>las redes sociales y tecnologías de la información </a:t>
            </a:r>
            <a:r>
              <a:rPr lang="es-MX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para generar acercamiento hacia las plataformas </a:t>
            </a:r>
            <a:r>
              <a:rPr lang="es-MX" sz="1900" dirty="0">
                <a:latin typeface="Arial" panose="020B0604020202020204" pitchFamily="34" charset="0"/>
                <a:cs typeface="Arial" panose="020B0604020202020204" pitchFamily="34" charset="0"/>
              </a:rPr>
              <a:t>y propuestas </a:t>
            </a:r>
            <a:r>
              <a:rPr lang="es-MX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electorales.</a:t>
            </a:r>
          </a:p>
          <a:p>
            <a:pPr marL="342900" indent="-342900" algn="just">
              <a:buClr>
                <a:srgbClr val="000000"/>
              </a:buClr>
              <a:buFont typeface="Wingdings" panose="05000000000000000000" pitchFamily="2" charset="2"/>
              <a:buChar char="ü"/>
            </a:pPr>
            <a:endParaRPr lang="es-MX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Mayor pertenencia y representación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de personas adultas mayores en espacios de toma de decisiones. </a:t>
            </a:r>
            <a:endParaRPr 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Políticas públicas limitadas, a efecto de que las personas adultas mayores que ejerzan un cargo promuevan la participación del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gremio. </a:t>
            </a:r>
            <a:endParaRPr lang="es-MX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s-MX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s-MX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727311" y="245768"/>
            <a:ext cx="5557175" cy="1097570"/>
          </a:xfrm>
        </p:spPr>
        <p:txBody>
          <a:bodyPr>
            <a:noAutofit/>
          </a:bodyPr>
          <a:lstStyle/>
          <a:p>
            <a:pPr algn="ctr"/>
            <a:r>
              <a:rPr lang="es-MX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Principales Obstáculos, Retos y Barreras </a:t>
            </a:r>
            <a:br>
              <a:rPr lang="es-MX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sz="1800" b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MX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os Adultos Mayores </a:t>
            </a:r>
            <a:endParaRPr lang="es-MX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688" y="49813"/>
            <a:ext cx="3239352" cy="1080000"/>
          </a:xfrm>
          <a:prstGeom prst="rect">
            <a:avLst/>
          </a:prstGeom>
        </p:spPr>
      </p:pic>
      <p:pic>
        <p:nvPicPr>
          <p:cNvPr id="6" name="0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19413" cy="109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823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324970" y="2552257"/>
            <a:ext cx="55420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b="1" dirty="0" smtClean="0">
                <a:latin typeface="Gilroy-Bold" panose="00000800000000000000" pitchFamily="2" charset="0"/>
              </a:rPr>
              <a:t>¡Gracias!</a:t>
            </a:r>
            <a:endParaRPr lang="es-MX" sz="8000" b="1" dirty="0">
              <a:solidFill>
                <a:srgbClr val="DC2597"/>
              </a:solidFill>
              <a:latin typeface="Gilroy-Bold" panose="00000800000000000000" pitchFamily="2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688" y="49813"/>
            <a:ext cx="3239352" cy="1080000"/>
          </a:xfrm>
          <a:prstGeom prst="rect">
            <a:avLst/>
          </a:prstGeom>
        </p:spPr>
      </p:pic>
      <p:pic>
        <p:nvPicPr>
          <p:cNvPr id="6" name="0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19413" cy="109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055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28843" y="1536174"/>
            <a:ext cx="554205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El 07 de junio de 2023 se publicó en el Periódico Oficial 6200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los Decretos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(1013) y (1016) para garantizar la inclusión de las personas pertenecientes a los grupos vulnerables (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personas con Discapacidad, Afrodescendientes, de la Diversidad Sexual, Jóvenes y Adultos Mayores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sz="2400" b="1" dirty="0">
              <a:solidFill>
                <a:srgbClr val="DC25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648" y="13685"/>
            <a:ext cx="3239352" cy="1080000"/>
          </a:xfrm>
          <a:prstGeom prst="rect">
            <a:avLst/>
          </a:prstGeom>
        </p:spPr>
      </p:pic>
      <p:pic>
        <p:nvPicPr>
          <p:cNvPr id="7" name="0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19413" cy="109368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8428" y="1536174"/>
            <a:ext cx="5394258" cy="383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14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PERSONAS ADULTAS MAYORES </a:t>
            </a:r>
            <a:endParaRPr lang="es-MX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838200" y="2055813"/>
            <a:ext cx="715365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Ley 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de los Derechos de las Personas Adultas Mayores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establece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que las y los adultos mayores tienen derecho de asociarse y conformar organizaciones e incidir en la vida pública para promover su desarrollo siendo aquellas personas de 60 años o más reconocidas por el estado mexicano. </a:t>
            </a:r>
            <a:endParaRPr lang="es-MX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Debe existir respeto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y reconocimiento de los derechos de las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personas adultos mayores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en observancia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los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valores, principios y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disposiciones jurídicas. 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742" y="0"/>
            <a:ext cx="3239352" cy="1080000"/>
          </a:xfrm>
          <a:prstGeom prst="rect">
            <a:avLst/>
          </a:prstGeom>
        </p:spPr>
      </p:pic>
      <p:pic>
        <p:nvPicPr>
          <p:cNvPr id="9" name="0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19413" cy="109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9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6677377" y="3343388"/>
            <a:ext cx="212231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chemeClr val="bg1"/>
                </a:solidFill>
                <a:latin typeface="Gilroy Light" panose="00000400000000000000" pitchFamily="50" charset="0"/>
              </a:rPr>
              <a:t>Imagen</a:t>
            </a:r>
            <a:endParaRPr lang="es-MX" dirty="0">
              <a:solidFill>
                <a:schemeClr val="bg1"/>
              </a:solidFill>
              <a:latin typeface="Gilroy Light" panose="00000400000000000000" pitchFamily="50" charset="0"/>
            </a:endParaRPr>
          </a:p>
        </p:txBody>
      </p:sp>
      <p:sp>
        <p:nvSpPr>
          <p:cNvPr id="12" name="Título 3">
            <a:extLst>
              <a:ext uri="{FF2B5EF4-FFF2-40B4-BE49-F238E27FC236}">
                <a16:creationId xmlns:a16="http://schemas.microsoft.com/office/drawing/2014/main" xmlns="" id="{3CE0D2A9-CF5A-1A6E-CB8D-0E75D6298B02}"/>
              </a:ext>
            </a:extLst>
          </p:cNvPr>
          <p:cNvSpPr txBox="1">
            <a:spLocks/>
          </p:cNvSpPr>
          <p:nvPr/>
        </p:nvSpPr>
        <p:spPr>
          <a:xfrm>
            <a:off x="548764" y="1065520"/>
            <a:ext cx="9914270" cy="4567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MX" sz="3200" dirty="0">
              <a:solidFill>
                <a:srgbClr val="D42B84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648" y="-14480"/>
            <a:ext cx="3239352" cy="1080000"/>
          </a:xfrm>
          <a:prstGeom prst="rect">
            <a:avLst/>
          </a:prstGeom>
        </p:spPr>
      </p:pic>
      <p:pic>
        <p:nvPicPr>
          <p:cNvPr id="14" name="0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19413" cy="1093685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1393787" y="1190902"/>
            <a:ext cx="93661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La población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Adulta mayor (con información del Censo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2020) para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el caso de Morelos son 274,851 habitantes, que representa el 13.94%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cuales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están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distribuidos en los municipios de la siguiente manera:</a:t>
            </a:r>
          </a:p>
        </p:txBody>
      </p:sp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2555193" y="365125"/>
            <a:ext cx="6930640" cy="825777"/>
          </a:xfrm>
        </p:spPr>
        <p:txBody>
          <a:bodyPr>
            <a:noAutofit/>
          </a:bodyPr>
          <a:lstStyle/>
          <a:p>
            <a:pPr algn="ctr"/>
            <a:r>
              <a:rPr lang="es-MX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Población </a:t>
            </a:r>
            <a:r>
              <a:rPr lang="es-MX" sz="1800" b="1" dirty="0">
                <a:latin typeface="Arial" panose="020B0604020202020204" pitchFamily="34" charset="0"/>
                <a:cs typeface="Arial" panose="020B0604020202020204" pitchFamily="34" charset="0"/>
              </a:rPr>
              <a:t>Adulta M</a:t>
            </a:r>
            <a:r>
              <a:rPr lang="es-MX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ayor </a:t>
            </a:r>
            <a:endParaRPr lang="es-MX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3787" y="2151345"/>
            <a:ext cx="9259592" cy="445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11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6677377" y="3343388"/>
            <a:ext cx="212231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chemeClr val="bg1"/>
                </a:solidFill>
                <a:latin typeface="Gilroy Light" panose="00000400000000000000" pitchFamily="50" charset="0"/>
              </a:rPr>
              <a:t>Imagen</a:t>
            </a:r>
            <a:endParaRPr lang="es-MX" dirty="0">
              <a:solidFill>
                <a:schemeClr val="bg1"/>
              </a:solidFill>
              <a:latin typeface="Gilroy Light" panose="00000400000000000000" pitchFamily="50" charset="0"/>
            </a:endParaRPr>
          </a:p>
        </p:txBody>
      </p:sp>
      <p:sp>
        <p:nvSpPr>
          <p:cNvPr id="12" name="Título 3">
            <a:extLst>
              <a:ext uri="{FF2B5EF4-FFF2-40B4-BE49-F238E27FC236}">
                <a16:creationId xmlns:a16="http://schemas.microsoft.com/office/drawing/2014/main" xmlns="" id="{3CE0D2A9-CF5A-1A6E-CB8D-0E75D6298B02}"/>
              </a:ext>
            </a:extLst>
          </p:cNvPr>
          <p:cNvSpPr txBox="1">
            <a:spLocks/>
          </p:cNvSpPr>
          <p:nvPr/>
        </p:nvSpPr>
        <p:spPr>
          <a:xfrm>
            <a:off x="548764" y="1065520"/>
            <a:ext cx="9914270" cy="4567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MX" sz="3200" dirty="0">
              <a:solidFill>
                <a:srgbClr val="D42B84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648" y="-14480"/>
            <a:ext cx="3239352" cy="1080000"/>
          </a:xfrm>
          <a:prstGeom prst="rect">
            <a:avLst/>
          </a:prstGeom>
        </p:spPr>
      </p:pic>
      <p:pic>
        <p:nvPicPr>
          <p:cNvPr id="14" name="0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19413" cy="1093685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820306" y="2558558"/>
            <a:ext cx="58570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Discriminación por edad en la vejez” debe entenderse cualquier distinción, exclusión o restricción basada en la edad, que tenga como objetivo o efecto anular o restringir el reconocimiento, goce o ejercicio en igualdad de condiciones de los derechos humanos y libertades fundamentales en la esfera política, económica, social, cultural o en cualquier otra esfera de la vida pública y privada .</a:t>
            </a:r>
          </a:p>
        </p:txBody>
      </p:sp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2555193" y="365125"/>
            <a:ext cx="6930640" cy="1325563"/>
          </a:xfrm>
        </p:spPr>
        <p:txBody>
          <a:bodyPr>
            <a:noAutofit/>
          </a:bodyPr>
          <a:lstStyle/>
          <a:p>
            <a:pPr algn="ctr"/>
            <a:r>
              <a:rPr lang="es-MX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Convención Interamericana</a:t>
            </a:r>
            <a:r>
              <a:rPr lang="es-MX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sobre </a:t>
            </a:r>
            <a:r>
              <a:rPr lang="es-MX" sz="1800" b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MX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Protección </a:t>
            </a:r>
            <a:br>
              <a:rPr lang="es-MX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los</a:t>
            </a:r>
            <a:r>
              <a:rPr lang="es-MX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Derechos Humanos de las</a:t>
            </a:r>
            <a:r>
              <a:rPr lang="es-MX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Personas Mayores</a:t>
            </a:r>
            <a:endParaRPr lang="es-MX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48764" y="6034121"/>
            <a:ext cx="2845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800" dirty="0">
                <a:latin typeface="Arial" panose="020B0604020202020204" pitchFamily="34" charset="0"/>
                <a:cs typeface="Arial" panose="020B0604020202020204" pitchFamily="34" charset="0"/>
              </a:rPr>
              <a:t>Fuente. </a:t>
            </a:r>
            <a:r>
              <a:rPr lang="es-MX" sz="8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</a:t>
            </a:r>
            <a:r>
              <a:rPr lang="es-MX" sz="8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www.cndh.org.mx/sites/all/doc/Programas/Discapacidad/Convencion_ISPDHPM.pdf</a:t>
            </a:r>
            <a:r>
              <a:rPr lang="es-MX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MX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649" y="1534747"/>
            <a:ext cx="3986613" cy="3986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180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6677377" y="3343388"/>
            <a:ext cx="212231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chemeClr val="bg1"/>
                </a:solidFill>
                <a:latin typeface="Gilroy Light" panose="00000400000000000000" pitchFamily="50" charset="0"/>
              </a:rPr>
              <a:t>Imagen</a:t>
            </a:r>
            <a:endParaRPr lang="es-MX" dirty="0">
              <a:solidFill>
                <a:schemeClr val="bg1"/>
              </a:solidFill>
              <a:latin typeface="Gilroy Light" panose="00000400000000000000" pitchFamily="50" charset="0"/>
            </a:endParaRPr>
          </a:p>
        </p:txBody>
      </p:sp>
      <p:sp>
        <p:nvSpPr>
          <p:cNvPr id="12" name="Título 3">
            <a:extLst>
              <a:ext uri="{FF2B5EF4-FFF2-40B4-BE49-F238E27FC236}">
                <a16:creationId xmlns:a16="http://schemas.microsoft.com/office/drawing/2014/main" xmlns="" id="{3CE0D2A9-CF5A-1A6E-CB8D-0E75D6298B02}"/>
              </a:ext>
            </a:extLst>
          </p:cNvPr>
          <p:cNvSpPr txBox="1">
            <a:spLocks/>
          </p:cNvSpPr>
          <p:nvPr/>
        </p:nvSpPr>
        <p:spPr>
          <a:xfrm>
            <a:off x="548764" y="1065520"/>
            <a:ext cx="9914270" cy="4567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MX" sz="3200" dirty="0">
              <a:solidFill>
                <a:srgbClr val="D42B84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648" y="-14480"/>
            <a:ext cx="3239352" cy="1080000"/>
          </a:xfrm>
          <a:prstGeom prst="rect">
            <a:avLst/>
          </a:prstGeom>
        </p:spPr>
      </p:pic>
      <p:pic>
        <p:nvPicPr>
          <p:cNvPr id="14" name="0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19413" cy="1093685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4401084" y="2145520"/>
            <a:ext cx="7035841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1900" dirty="0">
                <a:latin typeface="Arial" panose="020B0604020202020204" pitchFamily="34" charset="0"/>
                <a:cs typeface="Arial" panose="020B0604020202020204" pitchFamily="34" charset="0"/>
              </a:rPr>
              <a:t>Igualdad y no discriminación por razones de </a:t>
            </a:r>
            <a:r>
              <a:rPr lang="es-MX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edad.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Derecho </a:t>
            </a:r>
            <a:r>
              <a:rPr lang="es-MX" sz="1900" dirty="0">
                <a:latin typeface="Arial" panose="020B0604020202020204" pitchFamily="34" charset="0"/>
                <a:cs typeface="Arial" panose="020B0604020202020204" pitchFamily="34" charset="0"/>
              </a:rPr>
              <a:t>a la participación e integración </a:t>
            </a:r>
            <a:r>
              <a:rPr lang="es-MX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comunitaria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Derecho </a:t>
            </a:r>
            <a:r>
              <a:rPr lang="es-MX" sz="1900" dirty="0">
                <a:latin typeface="Arial" panose="020B0604020202020204" pitchFamily="34" charset="0"/>
                <a:cs typeface="Arial" panose="020B0604020202020204" pitchFamily="34" charset="0"/>
              </a:rPr>
              <a:t>a la libertad </a:t>
            </a:r>
            <a:r>
              <a:rPr lang="es-MX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personal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1900" dirty="0">
                <a:latin typeface="Arial" panose="020B0604020202020204" pitchFamily="34" charset="0"/>
                <a:cs typeface="Arial" panose="020B0604020202020204" pitchFamily="34" charset="0"/>
              </a:rPr>
              <a:t>Derecho a la libertad de expresión y de opinión y al acceso a la </a:t>
            </a:r>
            <a:r>
              <a:rPr lang="es-MX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información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Derecho </a:t>
            </a:r>
            <a:r>
              <a:rPr lang="es-MX" sz="1900" dirty="0">
                <a:latin typeface="Arial" panose="020B0604020202020204" pitchFamily="34" charset="0"/>
                <a:cs typeface="Arial" panose="020B0604020202020204" pitchFamily="34" charset="0"/>
              </a:rPr>
              <a:t>al </a:t>
            </a:r>
            <a:r>
              <a:rPr lang="es-MX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trabajo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1900" dirty="0">
                <a:latin typeface="Arial" panose="020B0604020202020204" pitchFamily="34" charset="0"/>
                <a:cs typeface="Arial" panose="020B0604020202020204" pitchFamily="34" charset="0"/>
              </a:rPr>
              <a:t>Derecho a la accesibilidad y a la movilidad </a:t>
            </a:r>
            <a:r>
              <a:rPr lang="es-MX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personal.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1900" dirty="0">
                <a:latin typeface="Arial" panose="020B0604020202020204" pitchFamily="34" charset="0"/>
                <a:cs typeface="Arial" panose="020B0604020202020204" pitchFamily="34" charset="0"/>
              </a:rPr>
              <a:t>Derechos </a:t>
            </a:r>
            <a:r>
              <a:rPr lang="es-MX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políticos.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1900" dirty="0">
                <a:latin typeface="Arial" panose="020B0604020202020204" pitchFamily="34" charset="0"/>
                <a:cs typeface="Arial" panose="020B0604020202020204" pitchFamily="34" charset="0"/>
              </a:rPr>
              <a:t>Igual reconocimiento como persona ante la ley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1900" dirty="0">
                <a:latin typeface="Arial" panose="020B0604020202020204" pitchFamily="34" charset="0"/>
                <a:cs typeface="Arial" panose="020B0604020202020204" pitchFamily="34" charset="0"/>
              </a:rPr>
              <a:t>Acceso a la </a:t>
            </a:r>
            <a:r>
              <a:rPr lang="es-MX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justicia.</a:t>
            </a:r>
          </a:p>
        </p:txBody>
      </p:sp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2555193" y="365125"/>
            <a:ext cx="6930640" cy="1325563"/>
          </a:xfrm>
        </p:spPr>
        <p:txBody>
          <a:bodyPr>
            <a:noAutofit/>
          </a:bodyPr>
          <a:lstStyle/>
          <a:p>
            <a:pPr algn="ctr"/>
            <a:r>
              <a:rPr lang="es-MX" sz="1800" b="1" dirty="0">
                <a:latin typeface="Arial" panose="020B0604020202020204" pitchFamily="34" charset="0"/>
                <a:cs typeface="Arial" panose="020B0604020202020204" pitchFamily="34" charset="0"/>
              </a:rPr>
              <a:t>DERECHOS PROTEGIDOS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548764" y="6034121"/>
            <a:ext cx="2845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800" dirty="0">
                <a:latin typeface="Arial" panose="020B0604020202020204" pitchFamily="34" charset="0"/>
                <a:cs typeface="Arial" panose="020B0604020202020204" pitchFamily="34" charset="0"/>
              </a:rPr>
              <a:t>Fuente. </a:t>
            </a:r>
            <a:r>
              <a:rPr lang="es-MX" sz="8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</a:t>
            </a:r>
            <a:r>
              <a:rPr lang="es-MX" sz="8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www.cndh.org.mx/sites/all/doc/Programas/Discapacidad/Convencion_ISPDHPM.pdf</a:t>
            </a:r>
            <a:r>
              <a:rPr lang="es-MX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MX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Situ | Cuidados del adulto mayo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27" y="1827579"/>
            <a:ext cx="3808702" cy="3472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17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6677377" y="3343388"/>
            <a:ext cx="212231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chemeClr val="bg1"/>
                </a:solidFill>
                <a:latin typeface="Gilroy Light" panose="00000400000000000000" pitchFamily="50" charset="0"/>
              </a:rPr>
              <a:t>Imagen</a:t>
            </a:r>
            <a:endParaRPr lang="es-MX" dirty="0">
              <a:solidFill>
                <a:schemeClr val="bg1"/>
              </a:solidFill>
              <a:latin typeface="Gilroy Light" panose="00000400000000000000" pitchFamily="50" charset="0"/>
            </a:endParaRPr>
          </a:p>
        </p:txBody>
      </p:sp>
      <p:sp>
        <p:nvSpPr>
          <p:cNvPr id="12" name="Título 3">
            <a:extLst>
              <a:ext uri="{FF2B5EF4-FFF2-40B4-BE49-F238E27FC236}">
                <a16:creationId xmlns:a16="http://schemas.microsoft.com/office/drawing/2014/main" xmlns="" id="{3CE0D2A9-CF5A-1A6E-CB8D-0E75D6298B02}"/>
              </a:ext>
            </a:extLst>
          </p:cNvPr>
          <p:cNvSpPr txBox="1">
            <a:spLocks/>
          </p:cNvSpPr>
          <p:nvPr/>
        </p:nvSpPr>
        <p:spPr>
          <a:xfrm>
            <a:off x="548764" y="1065520"/>
            <a:ext cx="9914270" cy="4567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MX" sz="3200" dirty="0">
              <a:solidFill>
                <a:srgbClr val="D42B84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648" y="-14480"/>
            <a:ext cx="3239352" cy="1080000"/>
          </a:xfrm>
          <a:prstGeom prst="rect">
            <a:avLst/>
          </a:prstGeom>
        </p:spPr>
      </p:pic>
      <p:pic>
        <p:nvPicPr>
          <p:cNvPr id="14" name="0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19413" cy="1093685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2519495" y="1577809"/>
            <a:ext cx="5857071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Estados Parte garantizarán a la persona mayor una participación plena y efectiva en su derecho a voto y adoptarán las siguientes medidas pertinentes para: </a:t>
            </a:r>
            <a:endParaRPr lang="es-MX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a) Garantizar que </a:t>
            </a: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los procedimientos, instalaciones y materiales electorales sean adecuados, accesibles y fáciles de entender y utilizar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b) Proteger </a:t>
            </a: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el derecho de la persona mayor a emitir su voto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en secreto en elecciones y referendos públicos, sin intimidación. </a:t>
            </a:r>
          </a:p>
          <a:p>
            <a:pPr algn="just"/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c) Garantizar la libre </a:t>
            </a: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expresión de la voluntad de la persona mayor como elector y a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este fin, cuando sea necesario y con su consentimiento, permitir que una persona de su elección le preste asistencia para votar. </a:t>
            </a:r>
          </a:p>
          <a:p>
            <a:pPr algn="just"/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es-MX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Crear y fortalecer mecanismos de participación ciudadana con el objeto de incorporar en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los procesos de toma de decisión en todos los niveles de Gobierno las opiniones, aportes y demandas de la persona mayor y de sus agrupaciones y asociaciones. </a:t>
            </a:r>
          </a:p>
        </p:txBody>
      </p:sp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2555193" y="365125"/>
            <a:ext cx="6930640" cy="1325563"/>
          </a:xfrm>
        </p:spPr>
        <p:txBody>
          <a:bodyPr>
            <a:noAutofit/>
          </a:bodyPr>
          <a:lstStyle/>
          <a:p>
            <a:pPr algn="ctr"/>
            <a:r>
              <a:rPr lang="es-MX" sz="1800" b="1" dirty="0">
                <a:latin typeface="Arial" panose="020B0604020202020204" pitchFamily="34" charset="0"/>
                <a:cs typeface="Arial" panose="020B0604020202020204" pitchFamily="34" charset="0"/>
              </a:rPr>
              <a:t>Derechos políticos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548764" y="6034121"/>
            <a:ext cx="2845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800" dirty="0">
                <a:latin typeface="Arial" panose="020B0604020202020204" pitchFamily="34" charset="0"/>
                <a:cs typeface="Arial" panose="020B0604020202020204" pitchFamily="34" charset="0"/>
              </a:rPr>
              <a:t>Fuente. Artículo 27 de la Convención Interamericana sobre la Protección de </a:t>
            </a:r>
            <a:r>
              <a:rPr lang="es-MX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los Derechos </a:t>
            </a:r>
            <a:r>
              <a:rPr lang="es-MX" sz="800" dirty="0">
                <a:latin typeface="Arial" panose="020B0604020202020204" pitchFamily="34" charset="0"/>
                <a:cs typeface="Arial" panose="020B0604020202020204" pitchFamily="34" charset="0"/>
              </a:rPr>
              <a:t>Humanos de las Personas Mayores</a:t>
            </a:r>
          </a:p>
        </p:txBody>
      </p:sp>
      <p:pic>
        <p:nvPicPr>
          <p:cNvPr id="3074" name="Picture 2" descr="CONVENCIÓN INTERAMERICANA SOBRE LA PROTECCIÓN DE LOS DERECHOS HUMANOS DE  LAS PERSONAS MAYORES (Ley 27.360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688" y="4371520"/>
            <a:ext cx="2955735" cy="1662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16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2500329" y="0"/>
            <a:ext cx="6930640" cy="1325563"/>
          </a:xfrm>
        </p:spPr>
        <p:txBody>
          <a:bodyPr>
            <a:noAutofit/>
          </a:bodyPr>
          <a:lstStyle/>
          <a:p>
            <a:pPr algn="ctr"/>
            <a:r>
              <a:rPr lang="es-MX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Ley de Desarrollo, Protección  e Integración</a:t>
            </a:r>
            <a:br>
              <a:rPr lang="es-MX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sz="1800" b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MX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 Personas Adultas Mayores para </a:t>
            </a:r>
            <a:r>
              <a:rPr lang="es-MX" sz="18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MX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br>
              <a:rPr lang="es-MX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Estado Libre y Soberano de Morelos</a:t>
            </a:r>
            <a:endParaRPr lang="es-MX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587035" y="1710527"/>
            <a:ext cx="585707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DE LOS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DERECHOS</a:t>
            </a:r>
          </a:p>
          <a:p>
            <a:pPr algn="ctr"/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De integridad, dignidad y preferencia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De certeza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jurídica</a:t>
            </a:r>
          </a:p>
          <a:p>
            <a:pPr algn="ct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De salud, alimentación y la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familia</a:t>
            </a:r>
          </a:p>
          <a:p>
            <a:pPr algn="ct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educación</a:t>
            </a:r>
          </a:p>
          <a:p>
            <a:pPr algn="ct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Del trabajo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De la asistencia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</a:p>
          <a:p>
            <a:pPr algn="ctr"/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PARTICIPACIÓN.</a:t>
            </a:r>
          </a:p>
          <a:p>
            <a:pPr algn="ctr"/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denuncia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popular</a:t>
            </a:r>
          </a:p>
          <a:p>
            <a:pPr algn="ct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Del acceso a los Servicios</a:t>
            </a:r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688" y="49813"/>
            <a:ext cx="3239352" cy="1080000"/>
          </a:xfrm>
          <a:prstGeom prst="rect">
            <a:avLst/>
          </a:prstGeom>
        </p:spPr>
      </p:pic>
      <p:pic>
        <p:nvPicPr>
          <p:cNvPr id="6" name="0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19413" cy="109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591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6677377" y="3343388"/>
            <a:ext cx="212231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chemeClr val="bg1"/>
                </a:solidFill>
                <a:latin typeface="Gilroy Light" panose="00000400000000000000" pitchFamily="50" charset="0"/>
              </a:rPr>
              <a:t>Imagen</a:t>
            </a:r>
            <a:endParaRPr lang="es-MX" dirty="0">
              <a:solidFill>
                <a:schemeClr val="bg1"/>
              </a:solidFill>
              <a:latin typeface="Gilroy Light" panose="00000400000000000000" pitchFamily="50" charset="0"/>
            </a:endParaRPr>
          </a:p>
        </p:txBody>
      </p:sp>
      <p:sp>
        <p:nvSpPr>
          <p:cNvPr id="12" name="Título 3">
            <a:extLst>
              <a:ext uri="{FF2B5EF4-FFF2-40B4-BE49-F238E27FC236}">
                <a16:creationId xmlns:a16="http://schemas.microsoft.com/office/drawing/2014/main" xmlns="" id="{3CE0D2A9-CF5A-1A6E-CB8D-0E75D6298B02}"/>
              </a:ext>
            </a:extLst>
          </p:cNvPr>
          <p:cNvSpPr txBox="1">
            <a:spLocks/>
          </p:cNvSpPr>
          <p:nvPr/>
        </p:nvSpPr>
        <p:spPr>
          <a:xfrm>
            <a:off x="548764" y="1065520"/>
            <a:ext cx="9914270" cy="4567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MX" sz="3200" dirty="0">
              <a:solidFill>
                <a:srgbClr val="D42B84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648" y="-14480"/>
            <a:ext cx="3239352" cy="1080000"/>
          </a:xfrm>
          <a:prstGeom prst="rect">
            <a:avLst/>
          </a:prstGeom>
        </p:spPr>
      </p:pic>
      <p:pic>
        <p:nvPicPr>
          <p:cNvPr id="14" name="0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19413" cy="1093685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6814598" y="2250781"/>
            <a:ext cx="42760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>
                <a:srgbClr val="000000"/>
              </a:buClr>
            </a:pPr>
            <a:r>
              <a:rPr lang="es-MX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Las candidaturas de las </a:t>
            </a:r>
            <a:r>
              <a:rPr lang="es-MX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personas </a:t>
            </a:r>
            <a:r>
              <a:rPr lang="es-MX" b="1" kern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ADULTAS </a:t>
            </a:r>
            <a:r>
              <a:rPr lang="es-MX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MAYORES, </a:t>
            </a:r>
            <a:r>
              <a:rPr lang="es-MX" u="sng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deberán </a:t>
            </a:r>
            <a:r>
              <a:rPr lang="es-MX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de ser acreditadas a través de los partidos políticos, candidaturas comunes y </a:t>
            </a:r>
            <a:r>
              <a:rPr lang="es-MX" u="sng" kern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coaliciones según corresponda</a:t>
            </a:r>
            <a:r>
              <a:rPr lang="es-MX" kern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, con la exhibición de la </a:t>
            </a:r>
            <a:r>
              <a:rPr lang="es-MX" b="1" kern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Credencial para votar con fotografía vigente o acta de nacimiento</a:t>
            </a:r>
            <a:r>
              <a:rPr lang="es-MX" kern="0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, a efecto de que </a:t>
            </a:r>
            <a:r>
              <a:rPr lang="es-MX" i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se acredite la candidatura con dicha condición.</a:t>
            </a:r>
            <a:endParaRPr lang="es-MX" dirty="0">
              <a:solidFill>
                <a:srgbClr val="E9E6E1"/>
              </a:solidFill>
            </a:endParaRPr>
          </a:p>
        </p:txBody>
      </p:sp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2555193" y="365125"/>
            <a:ext cx="6930640" cy="1325563"/>
          </a:xfrm>
        </p:spPr>
        <p:txBody>
          <a:bodyPr>
            <a:noAutofit/>
          </a:bodyPr>
          <a:lstStyle/>
          <a:p>
            <a:pPr algn="ctr"/>
            <a:r>
              <a:rPr lang="es-MX" sz="1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Requisitos para los Registros de Candidaturas de las </a:t>
            </a:r>
            <a:r>
              <a:rPr lang="es-MX" sz="18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Personas Adultas Mayores </a:t>
            </a:r>
            <a:endParaRPr lang="es-MX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50443" y="6125517"/>
            <a:ext cx="2285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800" dirty="0">
                <a:latin typeface="Arial" panose="020B0604020202020204" pitchFamily="34" charset="0"/>
                <a:cs typeface="Arial" panose="020B0604020202020204" pitchFamily="34" charset="0"/>
              </a:rPr>
              <a:t>*Artículo 179 Bis del Código de Instituciones y Procedimientos Electorales para el Estado de Morelos.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3440" y="1614670"/>
            <a:ext cx="3688365" cy="41960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367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833</Words>
  <Application>Microsoft Office PowerPoint</Application>
  <PresentationFormat>Panorámica</PresentationFormat>
  <Paragraphs>69</Paragraphs>
  <Slides>13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Gilroy Light</vt:lpstr>
      <vt:lpstr>Gilroy-Bold</vt:lpstr>
      <vt:lpstr>Wingdings</vt:lpstr>
      <vt:lpstr>Tema de Office</vt:lpstr>
      <vt:lpstr>Presentación de PowerPoint</vt:lpstr>
      <vt:lpstr>Presentación de PowerPoint</vt:lpstr>
      <vt:lpstr>PERSONAS ADULTAS MAYORES </vt:lpstr>
      <vt:lpstr>Población Adulta Mayor </vt:lpstr>
      <vt:lpstr>Convención Interamericana sobre la Protección  de los Derechos Humanos de las Personas Mayores</vt:lpstr>
      <vt:lpstr>DERECHOS PROTEGIDOS</vt:lpstr>
      <vt:lpstr>Derechos políticos</vt:lpstr>
      <vt:lpstr>Ley de Desarrollo, Protección  e Integración de las Personas Adultas Mayores para el Estado Libre y Soberano de Morelos</vt:lpstr>
      <vt:lpstr>Requisitos para los Registros de Candidaturas de las Personas Adultas Mayores </vt:lpstr>
      <vt:lpstr>Informe Final sobre el Registro, Elección y Asignación de Candidaturas de Personas Pertenecientes a los Grupos Vulnerables</vt:lpstr>
      <vt:lpstr>Proceso Ordinario Electoral Local 2023-2024</vt:lpstr>
      <vt:lpstr>Principales Obstáculos, Retos y Barreras  de los Adultos Mayores 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Animador</dc:creator>
  <cp:lastModifiedBy>IEE21</cp:lastModifiedBy>
  <cp:revision>15</cp:revision>
  <dcterms:created xsi:type="dcterms:W3CDTF">2026-01-21T20:04:43Z</dcterms:created>
  <dcterms:modified xsi:type="dcterms:W3CDTF">2026-03-04T22:22:53Z</dcterms:modified>
</cp:coreProperties>
</file>